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59" r:id="rId6"/>
    <p:sldId id="258" r:id="rId7"/>
    <p:sldId id="270" r:id="rId8"/>
    <p:sldId id="260" r:id="rId9"/>
    <p:sldId id="263" r:id="rId10"/>
    <p:sldId id="261" r:id="rId11"/>
    <p:sldId id="262" r:id="rId12"/>
    <p:sldId id="264" r:id="rId13"/>
    <p:sldId id="265" r:id="rId14"/>
    <p:sldId id="282" r:id="rId15"/>
    <p:sldId id="280" r:id="rId16"/>
    <p:sldId id="281" r:id="rId17"/>
    <p:sldId id="290" r:id="rId18"/>
    <p:sldId id="266" r:id="rId19"/>
    <p:sldId id="267" r:id="rId20"/>
    <p:sldId id="268" r:id="rId21"/>
    <p:sldId id="269" r:id="rId22"/>
    <p:sldId id="272" r:id="rId23"/>
    <p:sldId id="271" r:id="rId24"/>
    <p:sldId id="274" r:id="rId25"/>
    <p:sldId id="273" r:id="rId26"/>
    <p:sldId id="275" r:id="rId27"/>
    <p:sldId id="276" r:id="rId28"/>
    <p:sldId id="279" r:id="rId29"/>
    <p:sldId id="287" r:id="rId30"/>
    <p:sldId id="277" r:id="rId31"/>
    <p:sldId id="278" r:id="rId32"/>
    <p:sldId id="286" r:id="rId33"/>
    <p:sldId id="283" r:id="rId34"/>
    <p:sldId id="288" r:id="rId35"/>
    <p:sldId id="28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22CF6-A583-4F59-896B-4B353F9DF493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86FF0-73D3-48D1-9A70-84B28E21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6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22CF6-A583-4F59-896B-4B353F9DF493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86FF0-73D3-48D1-9A70-84B28E21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3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22CF6-A583-4F59-896B-4B353F9DF493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86FF0-73D3-48D1-9A70-84B28E21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22CF6-A583-4F59-896B-4B353F9DF493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86FF0-73D3-48D1-9A70-84B28E21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69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22CF6-A583-4F59-896B-4B353F9DF493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86FF0-73D3-48D1-9A70-84B28E21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4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22CF6-A583-4F59-896B-4B353F9DF493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86FF0-73D3-48D1-9A70-84B28E21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6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22CF6-A583-4F59-896B-4B353F9DF493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86FF0-73D3-48D1-9A70-84B28E21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7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22CF6-A583-4F59-896B-4B353F9DF493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86FF0-73D3-48D1-9A70-84B28E21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1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22CF6-A583-4F59-896B-4B353F9DF493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86FF0-73D3-48D1-9A70-84B28E21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7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22CF6-A583-4F59-896B-4B353F9DF493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86FF0-73D3-48D1-9A70-84B28E21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2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22CF6-A583-4F59-896B-4B353F9DF493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86FF0-73D3-48D1-9A70-84B28E21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7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22CF6-A583-4F59-896B-4B353F9DF493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86FF0-73D3-48D1-9A70-84B28E21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702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381500"/>
            <a:ext cx="9144000" cy="1736725"/>
          </a:xfrm>
        </p:spPr>
        <p:txBody>
          <a:bodyPr>
            <a:normAutofit/>
          </a:bodyPr>
          <a:lstStyle/>
          <a:p>
            <a:r>
              <a:rPr lang="en-US" sz="7200" dirty="0" smtClean="0"/>
              <a:t>Troop IL-1956</a:t>
            </a:r>
            <a:endParaRPr lang="en-US" sz="7200" dirty="0"/>
          </a:p>
        </p:txBody>
      </p:sp>
      <p:sp>
        <p:nvSpPr>
          <p:cNvPr id="4" name="Rectangle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endParaRPr lang="en-US" dirty="0"/>
          </a:p>
        </p:txBody>
      </p:sp>
      <p:pic>
        <p:nvPicPr>
          <p:cNvPr id="1028" name="Picture 4" descr="Image result for trail life usa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64"/>
            <a:ext cx="9144000" cy="399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4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trail life usa cam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9720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trail life usa camp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4288788" cy="24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trail life usa canoe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38" y="180975"/>
            <a:ext cx="4581525" cy="310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primitive fire star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88531"/>
            <a:ext cx="37433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9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outdoor coo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23825"/>
            <a:ext cx="47244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astrono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9375"/>
            <a:ext cx="3724274" cy="32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trail life usa garde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3352800"/>
            <a:ext cx="4906060" cy="32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outdoor kno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3868227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795" y="1249636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The Programs</a:t>
            </a:r>
            <a:endParaRPr lang="en-US" sz="9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2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889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Woodlands trail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4215" y="1181100"/>
            <a:ext cx="5943600" cy="1500187"/>
          </a:xfrm>
        </p:spPr>
        <p:txBody>
          <a:bodyPr anchor="t" anchorCtr="0">
            <a:normAutofit fontScale="92500" lnSpcReduction="10000"/>
          </a:bodyPr>
          <a:lstStyle/>
          <a:p>
            <a:r>
              <a:rPr lang="en-US" sz="4800" dirty="0" smtClean="0"/>
              <a:t>K-1</a:t>
            </a:r>
            <a:r>
              <a:rPr lang="en-US" sz="4800" baseline="30000" dirty="0" smtClean="0"/>
              <a:t>st</a:t>
            </a:r>
            <a:r>
              <a:rPr lang="en-US" dirty="0" smtClean="0"/>
              <a:t>  </a:t>
            </a:r>
            <a:r>
              <a:rPr lang="en-US" sz="2800" dirty="0" smtClean="0"/>
              <a:t>(5 years old by October 31)</a:t>
            </a:r>
          </a:p>
          <a:p>
            <a:r>
              <a:rPr lang="en-US" sz="4800" dirty="0" smtClean="0"/>
              <a:t>Fox</a:t>
            </a:r>
            <a:endParaRPr lang="en-US" sz="4800" dirty="0"/>
          </a:p>
        </p:txBody>
      </p:sp>
      <p:sp>
        <p:nvSpPr>
          <p:cNvPr id="4" name="AutoShape 2" descr="Image result for trail life usa f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trail life usa fo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trail life usa fox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99" y="1143000"/>
            <a:ext cx="1846263" cy="165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9" descr="Image result for trail life usa hawk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1" descr="Image result for trail life usa hawk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3" descr="Image result for trail life usa hawk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44" y="3048000"/>
            <a:ext cx="1940371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2"/>
          <p:cNvSpPr txBox="1">
            <a:spLocks/>
          </p:cNvSpPr>
          <p:nvPr/>
        </p:nvSpPr>
        <p:spPr>
          <a:xfrm>
            <a:off x="2886075" y="3124200"/>
            <a:ext cx="5943600" cy="15001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smtClean="0"/>
              <a:t>2</a:t>
            </a:r>
            <a:r>
              <a:rPr lang="en-US" sz="4800" baseline="30000" dirty="0" smtClean="0"/>
              <a:t>nd</a:t>
            </a:r>
            <a:r>
              <a:rPr lang="en-US" sz="4800" dirty="0" smtClean="0"/>
              <a:t>-3</a:t>
            </a:r>
            <a:r>
              <a:rPr lang="en-US" sz="4800" baseline="30000" dirty="0" smtClean="0"/>
              <a:t>rd</a:t>
            </a:r>
            <a:r>
              <a:rPr lang="en-US" sz="4800" dirty="0" smtClean="0"/>
              <a:t> </a:t>
            </a:r>
            <a:r>
              <a:rPr lang="en-US" sz="2800" dirty="0" smtClean="0"/>
              <a:t>(7 years old by October 31)</a:t>
            </a:r>
          </a:p>
          <a:p>
            <a:r>
              <a:rPr lang="en-US" sz="4800" dirty="0" smtClean="0"/>
              <a:t>Hawks</a:t>
            </a:r>
            <a:endParaRPr lang="en-US" sz="4800" dirty="0"/>
          </a:p>
        </p:txBody>
      </p:sp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44" y="4724400"/>
            <a:ext cx="1940371" cy="157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"/>
          <p:cNvSpPr txBox="1">
            <a:spLocks/>
          </p:cNvSpPr>
          <p:nvPr/>
        </p:nvSpPr>
        <p:spPr>
          <a:xfrm>
            <a:off x="2886075" y="4724400"/>
            <a:ext cx="5943600" cy="15001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smtClean="0"/>
              <a:t>4</a:t>
            </a:r>
            <a:r>
              <a:rPr lang="en-US" sz="4800" baseline="30000" dirty="0" smtClean="0"/>
              <a:t>th</a:t>
            </a:r>
            <a:r>
              <a:rPr lang="en-US" sz="4800" dirty="0" smtClean="0"/>
              <a:t>-5</a:t>
            </a:r>
            <a:r>
              <a:rPr lang="en-US" sz="4800" baseline="30000" dirty="0" smtClean="0"/>
              <a:t>th</a:t>
            </a:r>
            <a:r>
              <a:rPr lang="en-US" sz="4800" dirty="0" smtClean="0"/>
              <a:t> </a:t>
            </a:r>
            <a:r>
              <a:rPr lang="en-US" sz="2800" dirty="0" smtClean="0"/>
              <a:t>(9 years old by October 31)</a:t>
            </a:r>
          </a:p>
          <a:p>
            <a:r>
              <a:rPr lang="en-US" sz="4800" dirty="0" smtClean="0"/>
              <a:t>Mountain Lions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8643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10600" cy="1828800"/>
          </a:xfrm>
        </p:spPr>
        <p:txBody>
          <a:bodyPr>
            <a:noAutofit/>
          </a:bodyPr>
          <a:lstStyle/>
          <a:p>
            <a:pPr algn="ctr"/>
            <a:r>
              <a:rPr lang="en-US" sz="5400" b="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Advancements in Woodlands K-5th </a:t>
            </a:r>
            <a:endParaRPr lang="en-US" sz="5400" b="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4572000"/>
            <a:ext cx="1846262" cy="585787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Fox</a:t>
            </a:r>
            <a:endParaRPr lang="en-US" sz="36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1846263" cy="165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30230"/>
            <a:ext cx="1940371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30230"/>
            <a:ext cx="1940371" cy="157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292921" y="4572000"/>
            <a:ext cx="1981200" cy="585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Hawks</a:t>
            </a:r>
            <a:endParaRPr lang="en-US" sz="36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5808884" y="4297617"/>
            <a:ext cx="22098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Mountain Lion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7734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5943600" cy="1362075"/>
          </a:xfrm>
        </p:spPr>
        <p:txBody>
          <a:bodyPr/>
          <a:lstStyle/>
          <a:p>
            <a:r>
              <a:rPr lang="en-US" dirty="0" smtClean="0"/>
              <a:t>Mountain Lions advancement (4</a:t>
            </a:r>
            <a:r>
              <a:rPr lang="en-US" baseline="30000" dirty="0" smtClean="0"/>
              <a:t>th</a:t>
            </a:r>
            <a:r>
              <a:rPr lang="en-US" dirty="0" smtClean="0"/>
              <a:t> &amp; 5</a:t>
            </a:r>
            <a:r>
              <a:rPr lang="en-US" baseline="30000" dirty="0" smtClean="0"/>
              <a:t>th</a:t>
            </a:r>
            <a:r>
              <a:rPr lang="en-US" dirty="0"/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981200"/>
            <a:ext cx="8458200" cy="4724400"/>
          </a:xfrm>
        </p:spPr>
        <p:txBody>
          <a:bodyPr anchor="t" anchorCtr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u="sng" dirty="0">
                <a:solidFill>
                  <a:srgbClr val="FFFF00"/>
                </a:solidFill>
              </a:rPr>
              <a:t>Heritage Branch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(Brown): An exploration of American Heritage, Christian Heritage, and a boy’s own family heritage</a:t>
            </a:r>
            <a:r>
              <a:rPr lang="en-US" sz="24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u="sng" dirty="0">
                <a:solidFill>
                  <a:srgbClr val="FFFF00"/>
                </a:solidFill>
              </a:rPr>
              <a:t>Hobbies Branch</a:t>
            </a:r>
            <a:r>
              <a:rPr lang="en-US" sz="2400" dirty="0"/>
              <a:t> (Black): An exploration of various indoor and outdoor hobbies that demand varying levels of knowledge, skill, or aptitude</a:t>
            </a:r>
            <a:r>
              <a:rPr lang="en-US" sz="24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u="sng" dirty="0">
                <a:solidFill>
                  <a:srgbClr val="FFFF00"/>
                </a:solidFill>
              </a:rPr>
              <a:t>Life Skills Branch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(Burgundy): Teaching life lessons ranging from the practical and mundane to higher-level interpersonal skill sets</a:t>
            </a:r>
            <a:r>
              <a:rPr lang="en-US" sz="24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u="sng" dirty="0">
                <a:solidFill>
                  <a:srgbClr val="FFFF00"/>
                </a:solidFill>
              </a:rPr>
              <a:t>Outdoor Activities Branch</a:t>
            </a:r>
            <a:r>
              <a:rPr lang="en-US" sz="2400" dirty="0"/>
              <a:t> (Green): Having fun in the outdoors with sports and other activities</a:t>
            </a:r>
            <a:r>
              <a:rPr lang="en-US" sz="2400" dirty="0" smtClean="0"/>
              <a:t>.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169085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42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5943600" cy="1362075"/>
          </a:xfrm>
        </p:spPr>
        <p:txBody>
          <a:bodyPr/>
          <a:lstStyle/>
          <a:p>
            <a:r>
              <a:rPr lang="en-US" dirty="0" smtClean="0"/>
              <a:t>Mountain Lions advancement (4</a:t>
            </a:r>
            <a:r>
              <a:rPr lang="en-US" baseline="30000" dirty="0" smtClean="0"/>
              <a:t>th</a:t>
            </a:r>
            <a:r>
              <a:rPr lang="en-US" dirty="0" smtClean="0"/>
              <a:t> &amp; 5</a:t>
            </a:r>
            <a:r>
              <a:rPr lang="en-US" baseline="30000" dirty="0" smtClean="0"/>
              <a:t>th</a:t>
            </a:r>
            <a:r>
              <a:rPr lang="en-US" dirty="0"/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828800"/>
            <a:ext cx="8458200" cy="4876800"/>
          </a:xfrm>
        </p:spPr>
        <p:txBody>
          <a:bodyPr anchor="t" anchorCtr="0">
            <a:normAutofit/>
          </a:bodyPr>
          <a:lstStyle/>
          <a:p>
            <a:endParaRPr lang="en-US" dirty="0" smtClean="0"/>
          </a:p>
          <a:p>
            <a:pPr marL="457200" indent="-457200">
              <a:buFont typeface="+mj-lt"/>
              <a:buAutoNum type="arabicPeriod" startAt="5"/>
            </a:pPr>
            <a:r>
              <a:rPr lang="en-US" sz="2400" u="sng" dirty="0">
                <a:solidFill>
                  <a:srgbClr val="FFFF00"/>
                </a:solidFill>
              </a:rPr>
              <a:t>Pioneering Skills Branch</a:t>
            </a:r>
            <a:r>
              <a:rPr lang="en-US" sz="2400" dirty="0"/>
              <a:t> (Blue): Gaining basic understanding of woodcraft, hiking, exploration, and camping skills</a:t>
            </a:r>
            <a:r>
              <a:rPr lang="en-US" sz="2400" dirty="0" smtClean="0"/>
              <a:t>.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sz="2400" u="sng" dirty="0">
                <a:solidFill>
                  <a:srgbClr val="FFFF00"/>
                </a:solidFill>
              </a:rPr>
              <a:t>Science and Technology Branch</a:t>
            </a:r>
            <a:r>
              <a:rPr lang="en-US" sz="2400" dirty="0"/>
              <a:t> (Yellow): An exploration of physical and natural science concerning our created world.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sz="2400" u="sng" dirty="0">
                <a:solidFill>
                  <a:srgbClr val="FFFF00"/>
                </a:solidFill>
              </a:rPr>
              <a:t>Values Branch</a:t>
            </a:r>
            <a:r>
              <a:rPr lang="en-US" sz="2400" dirty="0"/>
              <a:t> (Red): Instilling Biblical-based values within the boys regarding any number of pertinent topics. The central focus of this branch is teachings of the Christian faith.</a:t>
            </a:r>
          </a:p>
          <a:p>
            <a:pPr marL="457200" indent="-457200">
              <a:buFont typeface="+mj-lt"/>
              <a:buAutoNum type="arabicPeriod" startAt="5"/>
            </a:pPr>
            <a:endParaRPr lang="en-US" dirty="0" smtClean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endParaRPr lang="en-US" dirty="0" smtClean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endParaRPr 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169085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6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Trail Life USA branc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3375"/>
            <a:ext cx="65151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25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36207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navigators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2133600"/>
            <a:ext cx="5715000" cy="4108450"/>
          </a:xfrm>
        </p:spPr>
        <p:txBody>
          <a:bodyPr anchor="t" anchorCtr="0"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Memorize and agree to live by the Trailman Oath.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Memorize the Trailman motto.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Demonstrate the Trailman sign &amp; when to use it.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Demonstrate the Trailman salute &amp; when to use it.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Give your patrol Leaders name, patrol name and patrol yell.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6577"/>
            <a:ext cx="1752600" cy="172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Image result for trail life usa navigator recru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55912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4800600"/>
            <a:ext cx="2438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C000"/>
                </a:solidFill>
              </a:rPr>
              <a:t>Traditions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2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36207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navigators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2133600"/>
            <a:ext cx="5715000" cy="4108450"/>
          </a:xfrm>
        </p:spPr>
        <p:txBody>
          <a:bodyPr anchor="t" anchorCtr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Memorize the pledge of allegiance.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Demonstrate properly folding the American Flag.  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6576"/>
            <a:ext cx="1752600" cy="172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Image result for trail life usa navigator recru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55912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4800600"/>
            <a:ext cx="2438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C000"/>
                </a:solidFill>
              </a:rPr>
              <a:t>Citizenship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9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il Life USA 60 Second Intr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0668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40196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36207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navigators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2133600"/>
            <a:ext cx="5715000" cy="4108450"/>
          </a:xfrm>
        </p:spPr>
        <p:txBody>
          <a:bodyPr anchor="t" anchorCtr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Participate </a:t>
            </a:r>
            <a:r>
              <a:rPr lang="en-US" sz="2800" dirty="0"/>
              <a:t>in a Troop annual safety program or discuss Troop safety with your Unit Leader and parents</a:t>
            </a:r>
            <a:r>
              <a:rPr lang="en-US" sz="28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 smtClean="0"/>
          </a:p>
          <a:p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226577"/>
            <a:ext cx="1752600" cy="172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Image result for trail life usa navigator recru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55912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4800600"/>
            <a:ext cx="2438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C000"/>
                </a:solidFill>
              </a:rPr>
              <a:t>Safety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36207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navigators</a:t>
            </a:r>
            <a:endParaRPr lang="en-US" sz="5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18" y="188913"/>
            <a:ext cx="1846227" cy="18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Image result for trail life usa navigator recru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6599" y="5029200"/>
            <a:ext cx="2546316" cy="58578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15 hours of community service</a:t>
            </a:r>
            <a:endParaRPr lang="en-US" dirty="0"/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03" y="2401887"/>
            <a:ext cx="2703512" cy="27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14101"/>
            <a:ext cx="2590800" cy="219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6037332" y="4972050"/>
            <a:ext cx="2546316" cy="1219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Participate in 16 Troop activities since becoming a Navigator </a:t>
            </a:r>
            <a:endParaRPr lang="en-US" dirty="0"/>
          </a:p>
        </p:txBody>
      </p:sp>
      <p:sp>
        <p:nvSpPr>
          <p:cNvPr id="7" name="AutoShape 9" descr="https://www.traillifetroop118.org/wp-content/uploads/2018/08/Ready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4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dirty="0" smtClean="0">
                <a:solidFill>
                  <a:srgbClr val="FF0000"/>
                </a:solidFill>
              </a:rPr>
              <a:t>Troop IL-1956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Meetings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81200"/>
            <a:ext cx="7620000" cy="4343400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500" dirty="0" smtClean="0"/>
              <a:t>Flag ceremony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500" dirty="0" smtClean="0"/>
              <a:t>Oath &amp; motto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500" dirty="0" smtClean="0"/>
              <a:t>Spiritual lesson: Troop Chaplain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500" dirty="0" smtClean="0"/>
              <a:t>Prayer of dismissal to groups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500" dirty="0" smtClean="0"/>
              <a:t>Group activities (badge work)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500" dirty="0" smtClean="0"/>
              <a:t>Closing: announcements &amp; other issues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876800" y="1066800"/>
            <a:ext cx="36576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 hour 15 to 30 minutes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005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1"/>
            <a:ext cx="7772400" cy="914400"/>
          </a:xfrm>
        </p:spPr>
        <p:txBody>
          <a:bodyPr/>
          <a:lstStyle/>
          <a:p>
            <a:r>
              <a:rPr lang="en-US" dirty="0" smtClean="0"/>
              <a:t>What Time is required of me?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19200"/>
            <a:ext cx="7772400" cy="5181600"/>
          </a:xfrm>
        </p:spPr>
        <p:txBody>
          <a:bodyPr anchor="t" anchorCtr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100" dirty="0" smtClean="0"/>
              <a:t>We are a </a:t>
            </a:r>
            <a:r>
              <a:rPr lang="en-US" sz="3100" dirty="0" smtClean="0">
                <a:solidFill>
                  <a:srgbClr val="FFC000"/>
                </a:solidFill>
              </a:rPr>
              <a:t>parent involved troop</a:t>
            </a:r>
            <a:r>
              <a:rPr lang="en-US" sz="3100" dirty="0" smtClean="0"/>
              <a:t>.  The more we pour into your child, the more they will grow.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100" dirty="0" smtClean="0"/>
              <a:t>We have </a:t>
            </a:r>
            <a:r>
              <a:rPr lang="en-US" sz="3100" dirty="0" smtClean="0">
                <a:solidFill>
                  <a:srgbClr val="FFC000"/>
                </a:solidFill>
              </a:rPr>
              <a:t>2 meetings a month</a:t>
            </a:r>
            <a:r>
              <a:rPr lang="en-US" sz="3100" dirty="0" smtClean="0"/>
              <a:t> on Sunday evenings at 6 pm. (Check schedules)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100" dirty="0" smtClean="0"/>
              <a:t>Additional opportunities such as </a:t>
            </a:r>
            <a:r>
              <a:rPr lang="en-US" sz="3100" dirty="0" smtClean="0">
                <a:solidFill>
                  <a:srgbClr val="FFC000"/>
                </a:solidFill>
              </a:rPr>
              <a:t>service</a:t>
            </a:r>
            <a:r>
              <a:rPr lang="en-US" sz="3100" dirty="0" smtClean="0"/>
              <a:t>, </a:t>
            </a:r>
            <a:r>
              <a:rPr lang="en-US" sz="3100" dirty="0" smtClean="0">
                <a:solidFill>
                  <a:srgbClr val="FFC000"/>
                </a:solidFill>
              </a:rPr>
              <a:t>campouts</a:t>
            </a:r>
            <a:r>
              <a:rPr lang="en-US" sz="3100" dirty="0" smtClean="0"/>
              <a:t>, </a:t>
            </a:r>
            <a:r>
              <a:rPr lang="en-US" sz="3100" dirty="0" smtClean="0">
                <a:solidFill>
                  <a:srgbClr val="FFC000"/>
                </a:solidFill>
              </a:rPr>
              <a:t>hikes</a:t>
            </a:r>
            <a:r>
              <a:rPr lang="en-US" sz="3100" dirty="0" smtClean="0"/>
              <a:t>, </a:t>
            </a:r>
            <a:r>
              <a:rPr lang="en-US" sz="3100" dirty="0" smtClean="0">
                <a:solidFill>
                  <a:srgbClr val="FFC000"/>
                </a:solidFill>
              </a:rPr>
              <a:t>field trips</a:t>
            </a:r>
            <a:r>
              <a:rPr lang="en-US" sz="3100" dirty="0" smtClean="0"/>
              <a:t> at least once a month.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100" dirty="0" smtClean="0"/>
              <a:t> Awards ceremony October 4, 2020.</a:t>
            </a:r>
          </a:p>
        </p:txBody>
      </p:sp>
    </p:spTree>
    <p:extLst>
      <p:ext uri="{BB962C8B-B14F-4D97-AF65-F5344CB8AC3E}">
        <p14:creationId xmlns:p14="http://schemas.microsoft.com/office/powerpoint/2010/main" val="420907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/>
              <a:t>Frequently Asked Questions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6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9050"/>
            <a:ext cx="7772400" cy="1066800"/>
          </a:xfrm>
        </p:spPr>
        <p:txBody>
          <a:bodyPr anchor="t" anchorCtr="0">
            <a:normAutofit/>
          </a:bodyPr>
          <a:lstStyle/>
          <a:p>
            <a:r>
              <a:rPr lang="en-US" sz="6000" dirty="0" smtClean="0"/>
              <a:t>F.A.Q.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8001000" cy="5029200"/>
          </a:xfrm>
        </p:spPr>
        <p:txBody>
          <a:bodyPr/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How do we communicate? </a:t>
            </a:r>
            <a:r>
              <a:rPr lang="en-US" dirty="0" smtClean="0"/>
              <a:t>We use Troop Track to stay in touch with parents by email. Also, our Facebook page.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What about mom’s? </a:t>
            </a:r>
            <a:r>
              <a:rPr lang="en-US" dirty="0" smtClean="0"/>
              <a:t>We encourage mother’s to help.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Do the kids need uniforms? </a:t>
            </a:r>
            <a:r>
              <a:rPr lang="en-US" dirty="0" smtClean="0"/>
              <a:t>Yes. Try to purchase them as soon as you can.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Do the kids need books? </a:t>
            </a:r>
            <a:r>
              <a:rPr lang="en-US" dirty="0" smtClean="0"/>
              <a:t>Yes. Every child needs a book.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73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9050"/>
            <a:ext cx="7772400" cy="1066800"/>
          </a:xfrm>
        </p:spPr>
        <p:txBody>
          <a:bodyPr anchor="t" anchorCtr="0">
            <a:normAutofit/>
          </a:bodyPr>
          <a:lstStyle/>
          <a:p>
            <a:r>
              <a:rPr lang="en-US" sz="6000" dirty="0" smtClean="0"/>
              <a:t>F.A.Q.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8001000" cy="5029200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How much does it cost?</a:t>
            </a:r>
          </a:p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A yearly fee of $26 paid directly to Trail Life USA.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How much are dues?</a:t>
            </a:r>
          </a:p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$50 a year per child (one time payment)</a:t>
            </a:r>
          </a:p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Or $5 a month per child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What is not covered by the dues?</a:t>
            </a:r>
          </a:p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Campouts, special events, and any activity done by the troop: field trips, etc.</a:t>
            </a: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3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47625"/>
            <a:ext cx="7772400" cy="1066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F.A.Q. (Option 1)</a:t>
            </a:r>
            <a:endParaRPr lang="en-US" sz="60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549775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05400" y="1371600"/>
            <a:ext cx="35814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New Trailman Package A</a:t>
            </a:r>
            <a:endParaRPr lang="en-US" sz="4800" dirty="0"/>
          </a:p>
        </p:txBody>
      </p:sp>
      <p:sp>
        <p:nvSpPr>
          <p:cNvPr id="4" name="Oval 3"/>
          <p:cNvSpPr/>
          <p:nvPr/>
        </p:nvSpPr>
        <p:spPr>
          <a:xfrm>
            <a:off x="5581650" y="4267200"/>
            <a:ext cx="2667000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$50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295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47625"/>
            <a:ext cx="7772400" cy="1066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F.A.Q. (Option 2)</a:t>
            </a:r>
            <a:endParaRPr lang="en-US" sz="6000" dirty="0"/>
          </a:p>
        </p:txBody>
      </p:sp>
      <p:pic>
        <p:nvPicPr>
          <p:cNvPr id="11266" name="Picture 2" descr="https://www.traillifeusa.com/wp-content/uploads/TShirt_ACL_color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09698"/>
            <a:ext cx="3581400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72050" y="1447798"/>
            <a:ext cx="36576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Adventure, Character, Leadership </a:t>
            </a:r>
          </a:p>
          <a:p>
            <a:pPr algn="ctr"/>
            <a:r>
              <a:rPr lang="en-US" sz="4800" dirty="0" smtClean="0"/>
              <a:t>T-Shirt w/logo</a:t>
            </a:r>
            <a:endParaRPr lang="en-US" sz="4800" dirty="0"/>
          </a:p>
        </p:txBody>
      </p:sp>
      <p:sp>
        <p:nvSpPr>
          <p:cNvPr id="5" name="Rectangle 4"/>
          <p:cNvSpPr/>
          <p:nvPr/>
        </p:nvSpPr>
        <p:spPr>
          <a:xfrm>
            <a:off x="2667000" y="5562600"/>
            <a:ext cx="4038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$12-18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6307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o photo descript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429625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16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752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C000"/>
                </a:solidFill>
              </a:rPr>
              <a:t>Trail life usa</a:t>
            </a:r>
            <a:br>
              <a:rPr lang="en-US" sz="6000" dirty="0" smtClean="0">
                <a:solidFill>
                  <a:srgbClr val="FFC000"/>
                </a:solidFill>
              </a:rPr>
            </a:br>
            <a:r>
              <a:rPr lang="en-US" sz="6000" dirty="0" smtClean="0">
                <a:solidFill>
                  <a:srgbClr val="FFC000"/>
                </a:solidFill>
              </a:rPr>
              <a:t> vision</a:t>
            </a:r>
            <a:endParaRPr lang="en-US" sz="6000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133600"/>
            <a:ext cx="8382000" cy="3886200"/>
          </a:xfrm>
        </p:spPr>
        <p:txBody>
          <a:bodyPr anchor="t" anchorCtr="0">
            <a:normAutofit fontScale="92500"/>
          </a:bodyPr>
          <a:lstStyle/>
          <a:p>
            <a:r>
              <a:rPr lang="en-US" sz="4800" dirty="0"/>
              <a:t>Our vision is to be the premier national character development organization for young men which produces godly and responsible husbands, fathers, and citizens.</a:t>
            </a: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286692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47625"/>
            <a:ext cx="7772400" cy="1066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F.A.Q.</a:t>
            </a:r>
            <a:endParaRPr lang="en-US" sz="6000" dirty="0"/>
          </a:p>
        </p:txBody>
      </p:sp>
      <p:pic>
        <p:nvPicPr>
          <p:cNvPr id="10242" name="Picture 2" descr="Image result for trail life usa woodland 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85850"/>
            <a:ext cx="3611562" cy="36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76325"/>
            <a:ext cx="3911600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029200"/>
            <a:ext cx="31242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Woodlands Handbook</a:t>
            </a:r>
          </a:p>
          <a:p>
            <a:pPr algn="ctr"/>
            <a:r>
              <a:rPr lang="en-US" sz="2400" dirty="0" smtClean="0"/>
              <a:t>$17.50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953000" y="5029200"/>
            <a:ext cx="35052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Navigator Handbook</a:t>
            </a:r>
          </a:p>
          <a:p>
            <a:pPr algn="ctr"/>
            <a:r>
              <a:rPr lang="en-US" sz="2400" dirty="0" smtClean="0"/>
              <a:t>$17.00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16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47625"/>
            <a:ext cx="7772400" cy="1066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F.A.Q. (Option 1)</a:t>
            </a:r>
            <a:endParaRPr lang="en-US" sz="6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22313" y="1447801"/>
            <a:ext cx="7772400" cy="2959100"/>
          </a:xfrm>
        </p:spPr>
        <p:txBody>
          <a:bodyPr anchor="t" anchorCtr="0"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300" dirty="0" smtClean="0"/>
              <a:t>Trail Life Yearly Membership: $26.00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300" dirty="0" smtClean="0"/>
              <a:t>Troop Dues: $50 a year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300" dirty="0" smtClean="0"/>
              <a:t>Trail Life Uniform: $50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300" dirty="0" smtClean="0"/>
              <a:t>Trail Life Books: $17.50 (Woodland) $17.00 (Navigator)</a:t>
            </a:r>
            <a:endParaRPr lang="en-US" sz="3300" dirty="0"/>
          </a:p>
        </p:txBody>
      </p:sp>
      <p:sp>
        <p:nvSpPr>
          <p:cNvPr id="6" name="Rectangle 5"/>
          <p:cNvSpPr/>
          <p:nvPr/>
        </p:nvSpPr>
        <p:spPr>
          <a:xfrm>
            <a:off x="2590800" y="4572000"/>
            <a:ext cx="46482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$143.50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96868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47625"/>
            <a:ext cx="7772400" cy="1066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F.A.Q. (Option 2)</a:t>
            </a:r>
            <a:endParaRPr lang="en-US" sz="6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22313" y="1447801"/>
            <a:ext cx="7772400" cy="2959100"/>
          </a:xfrm>
        </p:spPr>
        <p:txBody>
          <a:bodyPr anchor="t" anchorCtr="0"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300" dirty="0" smtClean="0"/>
              <a:t>Trail Life Yearly Membership: $26.00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300" dirty="0" smtClean="0"/>
              <a:t>Troop Dues $5 a month (ongoing)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300" dirty="0" smtClean="0"/>
              <a:t>Trail Life Uniform T-Shirt: $18.00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300" dirty="0" smtClean="0"/>
              <a:t>Trail Life Books: $17.50 (Woodland) $17.00 (Navigator)</a:t>
            </a:r>
            <a:endParaRPr lang="en-US" sz="3300" dirty="0"/>
          </a:p>
        </p:txBody>
      </p:sp>
      <p:sp>
        <p:nvSpPr>
          <p:cNvPr id="6" name="Rectangle 5"/>
          <p:cNvSpPr/>
          <p:nvPr/>
        </p:nvSpPr>
        <p:spPr>
          <a:xfrm>
            <a:off x="2590800" y="4572000"/>
            <a:ext cx="46482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$66.00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42436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152400"/>
            <a:ext cx="7772400" cy="1066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How to Join?</a:t>
            </a:r>
            <a:endParaRPr lang="en-US" sz="6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458199" cy="5029200"/>
          </a:xfrm>
        </p:spPr>
        <p:txBody>
          <a:bodyPr anchor="t" anchorCtr="0"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300" dirty="0" smtClean="0"/>
              <a:t>Fill out the sign up sheet. (Legible please)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300" dirty="0" smtClean="0"/>
              <a:t>I will then enter your information into our Troop Track account.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300" dirty="0" smtClean="0"/>
              <a:t>You will receive an email from Troop IL-1956 with a link.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300" dirty="0" smtClean="0"/>
              <a:t>Click the link, pay Trail Life USA $26. 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300" dirty="0" smtClean="0"/>
              <a:t>Go to Trail Life USA and purchase books &amp; T-Shirt. www.traillifeusa.com</a:t>
            </a:r>
            <a:endParaRPr lang="en-US" sz="3300" dirty="0" smtClean="0">
              <a:solidFill>
                <a:schemeClr val="tx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3300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3300" dirty="0" smtClean="0"/>
          </a:p>
        </p:txBody>
      </p:sp>
    </p:spTree>
    <p:extLst>
      <p:ext uri="{BB962C8B-B14F-4D97-AF65-F5344CB8AC3E}">
        <p14:creationId xmlns:p14="http://schemas.microsoft.com/office/powerpoint/2010/main" val="44896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smtClean="0"/>
              <a:t>Q &amp; A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17814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381500"/>
            <a:ext cx="9144000" cy="1736725"/>
          </a:xfrm>
        </p:spPr>
        <p:txBody>
          <a:bodyPr>
            <a:normAutofit/>
          </a:bodyPr>
          <a:lstStyle/>
          <a:p>
            <a:r>
              <a:rPr lang="en-US" sz="7200" dirty="0" smtClean="0"/>
              <a:t>Troop IL-1956</a:t>
            </a:r>
            <a:endParaRPr lang="en-US" sz="7200" dirty="0"/>
          </a:p>
        </p:txBody>
      </p:sp>
      <p:sp>
        <p:nvSpPr>
          <p:cNvPr id="4" name="Rectangle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/>
              </a:rPr>
              <a:t> 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8" name="Picture 4" descr="Image result for trail life usa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64"/>
            <a:ext cx="9144000" cy="399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52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752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C000"/>
                </a:solidFill>
              </a:rPr>
              <a:t>Trail life usa</a:t>
            </a:r>
            <a:br>
              <a:rPr lang="en-US" sz="6000" dirty="0" smtClean="0">
                <a:solidFill>
                  <a:srgbClr val="FFC000"/>
                </a:solidFill>
              </a:rPr>
            </a:br>
            <a:r>
              <a:rPr lang="en-US" sz="6000" dirty="0" smtClean="0">
                <a:solidFill>
                  <a:srgbClr val="FFC000"/>
                </a:solidFill>
              </a:rPr>
              <a:t> mission</a:t>
            </a:r>
            <a:endParaRPr lang="en-US" sz="6000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133600"/>
            <a:ext cx="8458200" cy="3886200"/>
          </a:xfrm>
        </p:spPr>
        <p:txBody>
          <a:bodyPr anchor="t" anchorCtr="0">
            <a:normAutofit/>
          </a:bodyPr>
          <a:lstStyle/>
          <a:p>
            <a:r>
              <a:rPr lang="en-US" sz="4800" dirty="0"/>
              <a:t>Our Mission is to guide generations of courageous young men to honor God, lead with integrity, serve others, and experience outdoor adventure.</a:t>
            </a: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30100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1"/>
            <a:ext cx="7772400" cy="914400"/>
          </a:xfrm>
        </p:spPr>
        <p:txBody>
          <a:bodyPr/>
          <a:lstStyle/>
          <a:p>
            <a:pPr algn="ctr"/>
            <a:r>
              <a:rPr lang="en-US" dirty="0" smtClean="0"/>
              <a:t>Statements of values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0"/>
            <a:ext cx="7772400" cy="5029199"/>
          </a:xfrm>
        </p:spPr>
        <p:txBody>
          <a:bodyPr anchor="t" anchorCtr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PURITY: </a:t>
            </a:r>
            <a:r>
              <a:rPr lang="en-US" sz="2400" dirty="0" smtClean="0"/>
              <a:t>God calls us to lives of holiness, being pure of heart, mind, word and deed. We are to reserve sexual activity for the sanctity of marriage, a lifelong commitment before God between a man and a woman.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SERVICE: </a:t>
            </a:r>
            <a:r>
              <a:rPr lang="en-US" sz="2400" dirty="0" smtClean="0"/>
              <a:t>God calls us to become responsible members of our community and the world through selfless acts that contribute to the welfare of others.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STEWARDSHIP: </a:t>
            </a:r>
            <a:r>
              <a:rPr lang="en-US" sz="2400" dirty="0" smtClean="0"/>
              <a:t>God calls us to use our God-given time, talents, and money wisely.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INTEGRITY: </a:t>
            </a:r>
            <a:r>
              <a:rPr lang="en-US" sz="2400" dirty="0" smtClean="0"/>
              <a:t>God calls us to live moral lives that demonstrate an inward motivation to do what is biblically right regardless of the cost.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8947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981200"/>
          </a:xfrm>
        </p:spPr>
        <p:txBody>
          <a:bodyPr>
            <a:noAutofit/>
          </a:bodyPr>
          <a:lstStyle/>
          <a:p>
            <a:r>
              <a:rPr lang="en-US" sz="6000" dirty="0" smtClean="0"/>
              <a:t>Trail life motto: </a:t>
            </a:r>
            <a:r>
              <a:rPr lang="en-US" sz="6000" dirty="0" smtClean="0">
                <a:solidFill>
                  <a:srgbClr val="FF0000"/>
                </a:solidFill>
              </a:rPr>
              <a:t>Walk Worthy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895600"/>
            <a:ext cx="7772400" cy="2033587"/>
          </a:xfrm>
        </p:spPr>
        <p:txBody>
          <a:bodyPr anchor="t" anchorCtr="0">
            <a:normAutofit fontScale="92500" lnSpcReduction="10000"/>
          </a:bodyPr>
          <a:lstStyle/>
          <a:p>
            <a:r>
              <a:rPr lang="en-US" sz="3500" dirty="0" smtClean="0"/>
              <a:t>Colossians 1:10</a:t>
            </a:r>
          </a:p>
          <a:p>
            <a:endParaRPr lang="en-US" dirty="0" smtClean="0"/>
          </a:p>
          <a:p>
            <a:r>
              <a:rPr lang="en-US" sz="2800" dirty="0" smtClean="0"/>
              <a:t>“So as to </a:t>
            </a:r>
            <a:r>
              <a:rPr lang="en-US" sz="2800" u="sng" dirty="0" smtClean="0"/>
              <a:t>walk</a:t>
            </a:r>
            <a:r>
              <a:rPr lang="en-US" sz="2800" dirty="0" smtClean="0"/>
              <a:t> in a manner </a:t>
            </a:r>
            <a:r>
              <a:rPr lang="en-US" sz="2800" u="sng" dirty="0" smtClean="0"/>
              <a:t>worthy</a:t>
            </a:r>
            <a:r>
              <a:rPr lang="en-US" sz="2800" dirty="0" smtClean="0"/>
              <a:t> of the Lord, fully pleasing to him, bearing fruit in every good work and increasing in the knowledge of God…”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248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FFC000"/>
                </a:solidFill>
              </a:rPr>
              <a:t>Oath</a:t>
            </a:r>
            <a:endParaRPr lang="en-US" sz="6000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81201"/>
            <a:ext cx="7772400" cy="2895600"/>
          </a:xfrm>
        </p:spPr>
        <p:txBody>
          <a:bodyPr anchor="t" anchorCtr="0">
            <a:normAutofit lnSpcReduction="10000"/>
          </a:bodyPr>
          <a:lstStyle/>
          <a:p>
            <a:r>
              <a:rPr lang="en-US" sz="4800" dirty="0" smtClean="0"/>
              <a:t>On my honor, I will do my best</a:t>
            </a:r>
          </a:p>
          <a:p>
            <a:r>
              <a:rPr lang="en-US" sz="3200" dirty="0" smtClean="0"/>
              <a:t>To serve God and my country;</a:t>
            </a:r>
          </a:p>
          <a:p>
            <a:r>
              <a:rPr lang="en-US" sz="3200" dirty="0" smtClean="0"/>
              <a:t>To respect authority;</a:t>
            </a:r>
          </a:p>
          <a:p>
            <a:r>
              <a:rPr lang="en-US" sz="3200" dirty="0" smtClean="0"/>
              <a:t>To be good stewards of creation;</a:t>
            </a:r>
          </a:p>
          <a:p>
            <a:r>
              <a:rPr lang="en-US" sz="3200" dirty="0" smtClean="0"/>
              <a:t>And to treat others as I want to be treated.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2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8458200" cy="914400"/>
          </a:xfrm>
        </p:spPr>
        <p:txBody>
          <a:bodyPr/>
          <a:lstStyle/>
          <a:p>
            <a:pPr algn="ctr"/>
            <a:r>
              <a:rPr lang="en-US" dirty="0" smtClean="0"/>
              <a:t>Certified Troop il-1956 leaders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95400"/>
            <a:ext cx="8077200" cy="5029199"/>
          </a:xfrm>
        </p:spPr>
        <p:txBody>
          <a:bodyPr anchor="t" anchorCtr="0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/>
                </a:solidFill>
              </a:rPr>
              <a:t>Senior Ministry Leader: </a:t>
            </a:r>
            <a:r>
              <a:rPr lang="en-US" sz="3600" dirty="0" smtClean="0">
                <a:solidFill>
                  <a:srgbClr val="FFC000"/>
                </a:solidFill>
              </a:rPr>
              <a:t>Dr. Michael Frazier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/>
                </a:solidFill>
              </a:rPr>
              <a:t>Troop Ministry Liaison: </a:t>
            </a:r>
            <a:r>
              <a:rPr lang="en-US" sz="3600" dirty="0" smtClean="0">
                <a:solidFill>
                  <a:srgbClr val="FFC000"/>
                </a:solidFill>
              </a:rPr>
              <a:t>Timothy Benton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/>
                </a:solidFill>
              </a:rPr>
              <a:t>Troop Chaplain:  </a:t>
            </a:r>
            <a:r>
              <a:rPr lang="en-US" sz="3600" dirty="0" smtClean="0">
                <a:solidFill>
                  <a:srgbClr val="FFC000"/>
                </a:solidFill>
              </a:rPr>
              <a:t>Vince Seals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/>
                </a:solidFill>
              </a:rPr>
              <a:t>Troop Chairperson: </a:t>
            </a:r>
            <a:r>
              <a:rPr lang="en-US" sz="3600" dirty="0" smtClean="0">
                <a:solidFill>
                  <a:srgbClr val="FFC000"/>
                </a:solidFill>
              </a:rPr>
              <a:t>Tony Cramer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/>
                </a:solidFill>
              </a:rPr>
              <a:t>Troop Master: </a:t>
            </a:r>
            <a:r>
              <a:rPr lang="en-US" sz="3600" dirty="0" smtClean="0">
                <a:solidFill>
                  <a:srgbClr val="FFC000"/>
                </a:solidFill>
              </a:rPr>
              <a:t>Trevor Boley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/>
                </a:solidFill>
              </a:rPr>
              <a:t>Troop Treasurer: </a:t>
            </a:r>
            <a:r>
              <a:rPr lang="en-US" sz="3600" dirty="0" smtClean="0">
                <a:solidFill>
                  <a:srgbClr val="FFC000"/>
                </a:solidFill>
              </a:rPr>
              <a:t>Kent Plackett</a:t>
            </a:r>
            <a:r>
              <a:rPr lang="en-US" sz="3200" dirty="0" smtClean="0">
                <a:solidFill>
                  <a:srgbClr val="FFC000"/>
                </a:solidFill>
              </a:rPr>
              <a:t> </a:t>
            </a:r>
            <a:endParaRPr lang="en-US" sz="2400" dirty="0" smtClean="0">
              <a:solidFill>
                <a:srgbClr val="FFC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3909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37476">
            <a:off x="563795" y="1249636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Fun Activities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Trail Life Schedules for a list…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6267</TotalTime>
  <Words>1031</Words>
  <Application>Microsoft Office PowerPoint</Application>
  <PresentationFormat>On-screen Show (4:3)</PresentationFormat>
  <Paragraphs>146</Paragraphs>
  <Slides>35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Troop IL-1956</vt:lpstr>
      <vt:lpstr>PowerPoint Presentation</vt:lpstr>
      <vt:lpstr>Trail life usa  vision</vt:lpstr>
      <vt:lpstr>Trail life usa  mission</vt:lpstr>
      <vt:lpstr>Statements of values</vt:lpstr>
      <vt:lpstr>Trail life motto: Walk Worthy</vt:lpstr>
      <vt:lpstr>Oath</vt:lpstr>
      <vt:lpstr>Certified Troop il-1956 leaders</vt:lpstr>
      <vt:lpstr>Fun Activities</vt:lpstr>
      <vt:lpstr>PowerPoint Presentation</vt:lpstr>
      <vt:lpstr>PowerPoint Presentation</vt:lpstr>
      <vt:lpstr>The Programs</vt:lpstr>
      <vt:lpstr>Woodlands trail</vt:lpstr>
      <vt:lpstr>Advancements in Woodlands K-5th </vt:lpstr>
      <vt:lpstr>Mountain Lions advancement (4th &amp; 5th)</vt:lpstr>
      <vt:lpstr>Mountain Lions advancement (4th &amp; 5th)</vt:lpstr>
      <vt:lpstr>PowerPoint Presentation</vt:lpstr>
      <vt:lpstr>navigators</vt:lpstr>
      <vt:lpstr>navigators</vt:lpstr>
      <vt:lpstr>navigators</vt:lpstr>
      <vt:lpstr>navigators</vt:lpstr>
      <vt:lpstr>Troop IL-1956 Meetings</vt:lpstr>
      <vt:lpstr>What Time is required of me?</vt:lpstr>
      <vt:lpstr>Frequently Asked Questions</vt:lpstr>
      <vt:lpstr>F.A.Q.</vt:lpstr>
      <vt:lpstr>F.A.Q.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 &amp; A</vt:lpstr>
      <vt:lpstr>Troop IL-1956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Frazier</dc:creator>
  <cp:lastModifiedBy>Michael Frazier</cp:lastModifiedBy>
  <cp:revision>46</cp:revision>
  <dcterms:created xsi:type="dcterms:W3CDTF">2019-09-05T15:54:59Z</dcterms:created>
  <dcterms:modified xsi:type="dcterms:W3CDTF">2019-09-10T16:18:29Z</dcterms:modified>
</cp:coreProperties>
</file>